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Caveat"/>
      <p:regular r:id="rId11"/>
      <p:bold r:id="rId12"/>
    </p:embeddedFont>
    <p:embeddedFont>
      <p:font typeface="Roboto"/>
      <p:regular r:id="rId13"/>
      <p:bold r:id="rId14"/>
      <p:italic r:id="rId15"/>
      <p:boldItalic r:id="rId16"/>
    </p:embeddedFont>
    <p:embeddedFont>
      <p:font typeface="Lobster"/>
      <p:regular r:id="rId17"/>
    </p:embeddedFont>
    <p:embeddedFont>
      <p:font typeface="Amatic SC"/>
      <p:regular r:id="rId18"/>
      <p:bold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font" Target="fonts/Caveat-regular.fntdata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font" Target="fonts/Roboto-regular.fntdata"/><Relationship Id="rId12" Type="http://schemas.openxmlformats.org/officeDocument/2006/relationships/font" Target="fonts/Cave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Lobster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maticSC-bold.fntdata"/><Relationship Id="rId6" Type="http://schemas.openxmlformats.org/officeDocument/2006/relationships/slide" Target="slides/slide1.xml"/><Relationship Id="rId18" Type="http://schemas.openxmlformats.org/officeDocument/2006/relationships/font" Target="fonts/AmaticSC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43bfc4aa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43bfc4aa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43bfc4aaf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43bfc4aaf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home of hip-hop artists like Kanye West</a:t>
            </a:r>
            <a:endParaRPr b="1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b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 lovers can check out the masterpieces on display at the Art Institute of Chicago, theatre-goers can watch a play at the Goodman Theatre, and those who love to shop can spend some time on the Magnificent Mile.</a:t>
            </a:r>
            <a:endParaRPr b="1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Chicago's food scene is known for everything from hot dogs and deep dish to acclaimed fine dining. Come try it all.</a:t>
            </a:r>
            <a:endParaRPr b="1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43bfc4aaf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43bfc4aaf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3bfc4aaf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3bfc4aaf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8.jpg"/><Relationship Id="rId7" Type="http://schemas.openxmlformats.org/officeDocument/2006/relationships/image" Target="../media/image13.jpg"/><Relationship Id="rId8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4.png"/><Relationship Id="rId6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hyperlink" Target="https://vhcxpv-shiyu-hua.shinyapps.io/shiny_shiyu/" TargetMode="External"/><Relationship Id="rId5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1" y="0"/>
            <a:ext cx="91381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6"/>
                </a:solidFill>
                <a:latin typeface="Lobster"/>
                <a:ea typeface="Lobster"/>
                <a:cs typeface="Lobster"/>
                <a:sym typeface="Lobster"/>
              </a:rPr>
              <a:t>The Millennium Music Festival </a:t>
            </a:r>
            <a:endParaRPr b="1">
              <a:solidFill>
                <a:schemeClr val="accent6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464100" y="3138925"/>
            <a:ext cx="3804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2CC"/>
                </a:solidFill>
                <a:highlight>
                  <a:srgbClr val="B7B7B7"/>
                </a:highlight>
                <a:latin typeface="Amatic SC"/>
                <a:ea typeface="Amatic SC"/>
                <a:cs typeface="Amatic SC"/>
                <a:sym typeface="Amatic SC"/>
              </a:rPr>
              <a:t>Millennium Pa</a:t>
            </a:r>
            <a:r>
              <a:rPr b="1" lang="en" sz="2300">
                <a:solidFill>
                  <a:srgbClr val="FFF2CC"/>
                </a:solidFill>
                <a:highlight>
                  <a:srgbClr val="B7B7B7"/>
                </a:highlight>
                <a:latin typeface="Amatic SC"/>
                <a:ea typeface="Amatic SC"/>
                <a:cs typeface="Amatic SC"/>
                <a:sym typeface="Amatic SC"/>
              </a:rPr>
              <a:t>rk, Chicago</a:t>
            </a:r>
            <a:endParaRPr b="1" sz="2300">
              <a:solidFill>
                <a:srgbClr val="FFF2CC"/>
              </a:solidFill>
              <a:highlight>
                <a:srgbClr val="B7B7B7"/>
              </a:highlight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2CC"/>
                </a:solidFill>
                <a:highlight>
                  <a:srgbClr val="B7B7B7"/>
                </a:highlight>
                <a:latin typeface="Amatic SC"/>
                <a:ea typeface="Amatic SC"/>
                <a:cs typeface="Amatic SC"/>
                <a:sym typeface="Amatic SC"/>
              </a:rPr>
              <a:t>October 21-23, 2022</a:t>
            </a:r>
            <a:endParaRPr b="1" sz="2300">
              <a:solidFill>
                <a:srgbClr val="FFF2CC"/>
              </a:solidFill>
              <a:highlight>
                <a:srgbClr val="B7B7B7"/>
              </a:highlight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FFF2CC"/>
              </a:solidFill>
              <a:highlight>
                <a:srgbClr val="B7B7B7"/>
              </a:highlight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400">
              <a:highlight>
                <a:srgbClr val="EAD1DC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4045500" y="3138925"/>
            <a:ext cx="3804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00">
                <a:solidFill>
                  <a:srgbClr val="FFF2CC"/>
                </a:solidFill>
                <a:highlight>
                  <a:srgbClr val="B7B7B7"/>
                </a:highlight>
                <a:latin typeface="Amatic SC"/>
                <a:ea typeface="Amatic SC"/>
                <a:cs typeface="Amatic SC"/>
                <a:sym typeface="Amatic SC"/>
              </a:rPr>
              <a:t>genre: blues, hip-hop, rock&amp;roll</a:t>
            </a:r>
            <a:endParaRPr b="1" sz="2300">
              <a:solidFill>
                <a:srgbClr val="FFF2CC"/>
              </a:solidFill>
              <a:highlight>
                <a:srgbClr val="B7B7B7"/>
              </a:highlight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2CC"/>
                </a:solidFill>
                <a:highlight>
                  <a:srgbClr val="B7B7B7"/>
                </a:highlight>
                <a:latin typeface="Amatic SC"/>
                <a:ea typeface="Amatic SC"/>
                <a:cs typeface="Amatic SC"/>
                <a:sym typeface="Amatic SC"/>
              </a:rPr>
              <a:t> 800 </a:t>
            </a:r>
            <a:r>
              <a:rPr b="1" lang="en" sz="2300">
                <a:solidFill>
                  <a:srgbClr val="FFF2CC"/>
                </a:solidFill>
                <a:highlight>
                  <a:srgbClr val="B7B7B7"/>
                </a:highlight>
                <a:latin typeface="Amatic SC"/>
                <a:ea typeface="Amatic SC"/>
                <a:cs typeface="Amatic SC"/>
                <a:sym typeface="Amatic SC"/>
              </a:rPr>
              <a:t>music enthusiasts</a:t>
            </a:r>
            <a:endParaRPr b="1" sz="2300">
              <a:solidFill>
                <a:srgbClr val="FFF2CC"/>
              </a:solidFill>
              <a:highlight>
                <a:srgbClr val="B7B7B7"/>
              </a:highlight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FFF2CC"/>
              </a:solidFill>
              <a:highlight>
                <a:srgbClr val="B7B7B7"/>
              </a:highlight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400">
              <a:highlight>
                <a:srgbClr val="EAD1DC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71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Lobster"/>
                <a:ea typeface="Lobster"/>
                <a:cs typeface="Lobster"/>
                <a:sym typeface="Lobster"/>
              </a:rPr>
              <a:t>Our Team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8075" y="1017725"/>
            <a:ext cx="1554024" cy="1554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0325" y="3114625"/>
            <a:ext cx="1554027" cy="1554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2575" y="3114625"/>
            <a:ext cx="1554025" cy="155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40325" y="1017713"/>
            <a:ext cx="1554026" cy="155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12575" y="1017725"/>
            <a:ext cx="1554028" cy="1554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68075" y="3114625"/>
            <a:ext cx="1554024" cy="155402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1035650" y="2589750"/>
            <a:ext cx="170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Tiancheng Zhou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2508925" y="2947250"/>
            <a:ext cx="733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3863375" y="2627625"/>
            <a:ext cx="170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Yiran Wang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1035650" y="4668675"/>
            <a:ext cx="170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Sarah Sun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3863400" y="4668625"/>
            <a:ext cx="170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Yushan Lin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6691088" y="2627638"/>
            <a:ext cx="170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Weiyi Xia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6691150" y="4668675"/>
            <a:ext cx="170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Shiyu Hua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6103050" y="0"/>
            <a:ext cx="3040800" cy="5143500"/>
          </a:xfrm>
          <a:prstGeom prst="rect">
            <a:avLst/>
          </a:prstGeom>
          <a:solidFill>
            <a:srgbClr val="FFFEFE">
              <a:alpha val="74400"/>
            </a:srgbClr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7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Important contributions to the genres of blues, jazz, and gospel </a:t>
            </a:r>
            <a:endParaRPr sz="17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7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Landmarks: the Willis Tower, the Art Institute of Chicago, the Goodman Theatre, and the Magnificent Mile</a:t>
            </a:r>
            <a:endParaRPr sz="17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7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Best bites from hot dogs to deep dish pizza</a:t>
            </a:r>
            <a:endParaRPr sz="17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 amt="77000"/>
          </a:blip>
          <a:srcRect b="0" l="19471" r="0" t="0"/>
          <a:stretch/>
        </p:blipFill>
        <p:spPr>
          <a:xfrm rot="-617706">
            <a:off x="6337987" y="3044650"/>
            <a:ext cx="1167712" cy="2175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0000"/>
              </a:srgbClr>
            </a:outerShdw>
          </a:effectLst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0675" y="3783400"/>
            <a:ext cx="1359549" cy="1359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896452">
            <a:off x="7744800" y="2936700"/>
            <a:ext cx="1255300" cy="83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9124" y="-36900"/>
            <a:ext cx="6112177" cy="55614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type="title"/>
          </p:nvPr>
        </p:nvSpPr>
        <p:spPr>
          <a:xfrm>
            <a:off x="379475" y="460900"/>
            <a:ext cx="32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600">
                <a:latin typeface="Lobster"/>
                <a:ea typeface="Lobster"/>
                <a:cs typeface="Lobster"/>
                <a:sym typeface="Lobster"/>
              </a:rPr>
              <a:t>Why is </a:t>
            </a:r>
            <a:r>
              <a:rPr b="1" lang="en" sz="3600">
                <a:latin typeface="Lobster"/>
                <a:ea typeface="Lobster"/>
                <a:cs typeface="Lobster"/>
                <a:sym typeface="Lobster"/>
              </a:rPr>
              <a:t>Chicago?</a:t>
            </a:r>
            <a:endParaRPr b="1" sz="36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9050"/>
            <a:ext cx="9144001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D9D9D9"/>
                </a:solidFill>
                <a:latin typeface="Lobster"/>
                <a:ea typeface="Lobster"/>
                <a:cs typeface="Lobster"/>
                <a:sym typeface="Lobster"/>
              </a:rPr>
              <a:t>Project Milestones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614175" y="1229425"/>
            <a:ext cx="2488800" cy="3262500"/>
          </a:xfrm>
          <a:prstGeom prst="rect">
            <a:avLst/>
          </a:prstGeom>
          <a:solidFill>
            <a:srgbClr val="FFFEFE">
              <a:alpha val="74400"/>
            </a:srgbClr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4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</a:t>
            </a:r>
            <a:endParaRPr b="1" sz="324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9189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b="1" lang="en" sz="26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Selected the Millennium Park, Chicago as location and blues, hip-hop, rock &amp; roll music as theme for the festival</a:t>
            </a:r>
            <a:endParaRPr b="1" sz="26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9189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b="1" lang="en" sz="26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Gathered data across artists, songs, hotels, restaurants, and attractions</a:t>
            </a:r>
            <a:endParaRPr b="1" sz="26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3418250" y="1229425"/>
            <a:ext cx="2488800" cy="3262500"/>
          </a:xfrm>
          <a:prstGeom prst="rect">
            <a:avLst/>
          </a:prstGeom>
          <a:solidFill>
            <a:srgbClr val="FFFEFE">
              <a:alpha val="74400"/>
            </a:srgbClr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4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DATABASE</a:t>
            </a:r>
            <a:endParaRPr b="1" sz="324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9189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b="1" lang="en" sz="26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Created a normalized relational database from the data collected</a:t>
            </a:r>
            <a:endParaRPr b="1" sz="26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9189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b="1" lang="en" sz="26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Built an ETL process to clean, modify, and upload the data to the database</a:t>
            </a:r>
            <a:endParaRPr b="1" sz="26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9189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b="1" lang="en" sz="26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Linked 8 tables together</a:t>
            </a:r>
            <a:endParaRPr b="1" sz="26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6278750" y="1229425"/>
            <a:ext cx="2488800" cy="3262500"/>
          </a:xfrm>
          <a:prstGeom prst="rect">
            <a:avLst/>
          </a:prstGeom>
          <a:solidFill>
            <a:srgbClr val="FFFEFE">
              <a:alpha val="74400"/>
            </a:srgbClr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" sz="1526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</a:t>
            </a:r>
            <a:endParaRPr b="1" sz="1526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●"/>
            </a:pPr>
            <a:r>
              <a:rPr b="1"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Developed a Shiny App interface to deliver an intuitive user experience for the music festival and its offerings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40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t/>
            </a:r>
            <a:endParaRPr b="1" sz="1025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>
          <a:blip r:embed="rId3">
            <a:alphaModFix amt="73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9660000" dist="342900">
              <a:schemeClr val="lt1">
                <a:alpha val="0"/>
              </a:schemeClr>
            </a:outerShdw>
          </a:effectLst>
        </p:spPr>
      </p:pic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339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Lobster"/>
                <a:ea typeface="Lobster"/>
                <a:cs typeface="Lobster"/>
                <a:sym typeface="Lobster"/>
              </a:rPr>
              <a:t>The Shiny App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1893000" y="1206825"/>
            <a:ext cx="5358000" cy="3262500"/>
          </a:xfrm>
          <a:prstGeom prst="rect">
            <a:avLst/>
          </a:prstGeom>
          <a:solidFill>
            <a:srgbClr val="FFFEFE">
              <a:alpha val="74400"/>
            </a:srgbClr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4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Sections</a:t>
            </a:r>
            <a:endParaRPr b="1" sz="324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639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b="1" lang="en" sz="26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Festival Welcome Page</a:t>
            </a:r>
            <a:endParaRPr b="1" sz="26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639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b="1" lang="en" sz="26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Artist Lineup</a:t>
            </a:r>
            <a:endParaRPr b="1" sz="26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639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b="1" lang="en" sz="26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Venue</a:t>
            </a:r>
            <a:endParaRPr b="1" sz="26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639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b="1" lang="en" sz="26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Plan the Stay</a:t>
            </a:r>
            <a:endParaRPr b="1" sz="26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876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○"/>
            </a:pPr>
            <a:r>
              <a:rPr b="1" lang="en" sz="22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Hotels</a:t>
            </a:r>
            <a:endParaRPr b="1" sz="22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876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○"/>
            </a:pPr>
            <a:r>
              <a:rPr b="1" lang="en" sz="22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Restaurants</a:t>
            </a:r>
            <a:endParaRPr b="1" sz="22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876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○"/>
            </a:pPr>
            <a:r>
              <a:rPr b="1" lang="en" sz="227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Attractions</a:t>
            </a:r>
            <a:endParaRPr b="1" sz="227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" name="Google Shape;102;p17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4575" y="3299225"/>
            <a:ext cx="872451" cy="101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